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69" r:id="rId5"/>
    <p:sldId id="268" r:id="rId6"/>
    <p:sldId id="265" r:id="rId7"/>
    <p:sldId id="260" r:id="rId8"/>
    <p:sldId id="262" r:id="rId9"/>
    <p:sldId id="266" r:id="rId10"/>
    <p:sldId id="271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4712" autoAdjust="0"/>
  </p:normalViewPr>
  <p:slideViewPr>
    <p:cSldViewPr>
      <p:cViewPr varScale="1">
        <p:scale>
          <a:sx n="41" d="100"/>
          <a:sy n="41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57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57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CCC49-B748-473A-A14B-6CC2F6925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7281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5A72-EFF2-4BD5-81BF-9842426916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5524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3F2AC-12E4-4862-889F-99704F4F28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4879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B38A-DCB3-47D9-A002-2D8B430ABD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094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43DE2-17A2-4A5F-A8FC-965BFDFD9A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592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9AA56-1AB9-46B6-B641-4FE028A9F9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9764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9F0D-D38F-4704-A2CB-1017DE402D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841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4129D-CC14-4539-8F61-31E637DF2F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0175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D3442-9894-4E1E-907A-95EFC3A7D5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1620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5E240-D38A-48B2-95D6-3D1D8CBE2B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1840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DDC7F-3179-4E12-8EB0-BC94BDFFE7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9314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E094AFD7-0D1C-4CFF-940E-A0FEF16CDA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55738" y="3500438"/>
            <a:ext cx="6408737" cy="2555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altLang="ru-RU" sz="2000" dirty="0"/>
              <a:t>Образовательная деятельность подлежит лицензированию в соответствии с законодательством Российской Федерации о лицензировании отдельных видов деятельности с учетом особенностей, установленных ст.91 </a:t>
            </a:r>
            <a:r>
              <a:rPr lang="ru-RU" altLang="ru-RU" sz="2000" b="1" dirty="0"/>
              <a:t>Федерального закона </a:t>
            </a:r>
          </a:p>
          <a:p>
            <a:pPr algn="ctr">
              <a:defRPr/>
            </a:pPr>
            <a:r>
              <a:rPr lang="ru-RU" altLang="ru-RU" sz="2000" b="1" dirty="0"/>
              <a:t>от 29 декабря 2012 г. N 273-ФЗ </a:t>
            </a:r>
          </a:p>
          <a:p>
            <a:pPr algn="ctr">
              <a:defRPr/>
            </a:pPr>
            <a:r>
              <a:rPr lang="ru-RU" altLang="ru-RU" sz="2000" b="1" dirty="0"/>
              <a:t>«Об образовании в Российской Федерации»</a:t>
            </a:r>
            <a:endParaRPr lang="ru-RU" altLang="ru-RU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82423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73977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СЕТЕВОЙ ВАРИАНТ ЛИЦЕНЗИРОВАНИЯ   ВШ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(ЦЕНТР + ФИЛИАЛЫ)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Создание епархиального (</a:t>
            </a:r>
            <a:r>
              <a:rPr lang="ru-RU" sz="2000" dirty="0" err="1" smtClean="0"/>
              <a:t>благочиннического</a:t>
            </a:r>
            <a:r>
              <a:rPr lang="ru-RU" sz="2000" dirty="0" smtClean="0"/>
              <a:t>) Центра с сетью филиалов:</a:t>
            </a:r>
          </a:p>
          <a:p>
            <a:pPr lvl="1" eaLnBrk="1" hangingPunct="1">
              <a:defRPr/>
            </a:pPr>
            <a:r>
              <a:rPr lang="ru-RU" sz="1600" dirty="0" smtClean="0"/>
              <a:t>Разрабатывается и утверждается Устав Центра с указанием сведений о филиалах и их адресах;</a:t>
            </a:r>
          </a:p>
          <a:p>
            <a:pPr lvl="1" eaLnBrk="1" hangingPunct="1">
              <a:defRPr/>
            </a:pPr>
            <a:r>
              <a:rPr lang="ru-RU" sz="1600" dirty="0" smtClean="0"/>
              <a:t>Центр регистрируется  в качестве юридического лица;</a:t>
            </a:r>
          </a:p>
          <a:p>
            <a:pPr lvl="1" eaLnBrk="1" hangingPunct="1">
              <a:defRPr/>
            </a:pPr>
            <a:r>
              <a:rPr lang="ru-RU" sz="1600" dirty="0" smtClean="0"/>
              <a:t>Разрабатывается и утверждается положение о филиале.</a:t>
            </a:r>
          </a:p>
          <a:p>
            <a:pPr lvl="1" eaLnBrk="1" hangingPunct="1">
              <a:defRPr/>
            </a:pPr>
            <a:endParaRPr lang="ru-RU" sz="1600" dirty="0" smtClean="0"/>
          </a:p>
          <a:p>
            <a:pPr eaLnBrk="1" hangingPunct="1">
              <a:defRPr/>
            </a:pPr>
            <a:r>
              <a:rPr lang="ru-RU" sz="2000" dirty="0" smtClean="0"/>
              <a:t>Получение лицензии на Центр с приложениями к лицензии по каждому филиалу.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Основание: п. 4 ст. 91 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Федерального закона от 29.12.2012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altLang="ru-RU" sz="2000" b="1" dirty="0" smtClean="0">
                <a:solidFill>
                  <a:srgbClr val="0070C0"/>
                </a:solidFill>
              </a:rPr>
              <a:t>	№ 273-ФЗ «Об образовании в Российской Федерации»</a:t>
            </a:r>
          </a:p>
          <a:p>
            <a:pPr eaLnBrk="1" hangingPunct="1">
              <a:defRPr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013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УПРОЩЕННЫЙ ВАРИАНТ ЛИЦЕНЗИРОВАНИЯ   ВШ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</a:t>
            </a:r>
            <a:r>
              <a:rPr lang="ru-RU" sz="1800" b="1" dirty="0" smtClean="0">
                <a:solidFill>
                  <a:srgbClr val="C00000"/>
                </a:solidFill>
              </a:rPr>
              <a:t>ЦЕНТР – СТРУКТУРНОЕ ПОДРАЗДЕЛЕНИЕ ПРИХОДА) 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75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 eaLnBrk="1" hangingPunct="1">
              <a:defRPr/>
            </a:pPr>
            <a:r>
              <a:rPr lang="ru-RU" sz="2000" dirty="0" smtClean="0"/>
              <a:t>Издание приходом распоряжения о создании структурного подразделения (Центра, воскресной школы) без прав юридического лица – основание п.3.1 типового устава прихода;</a:t>
            </a:r>
          </a:p>
          <a:p>
            <a:pPr algn="just" eaLnBrk="1" hangingPunct="1">
              <a:defRPr/>
            </a:pPr>
            <a:r>
              <a:rPr lang="ru-RU" sz="2000" dirty="0" smtClean="0"/>
              <a:t>Разработка и утверждение положения о структурном подразделении прихода, в котором есть требование о реализации программ дополнительного образования;  </a:t>
            </a:r>
          </a:p>
          <a:p>
            <a:pPr algn="just" eaLnBrk="1" hangingPunct="1">
              <a:defRPr/>
            </a:pPr>
            <a:r>
              <a:rPr lang="ru-RU" sz="2000" dirty="0" smtClean="0"/>
              <a:t>Получение лицензии на приход как юридическое лицо – организацию, осуществляющую обучение по программам </a:t>
            </a:r>
            <a:r>
              <a:rPr lang="ru-RU" sz="2000" dirty="0" err="1" smtClean="0"/>
              <a:t>допобразования</a:t>
            </a:r>
            <a:r>
              <a:rPr lang="ru-RU" sz="2000" dirty="0" smtClean="0"/>
              <a:t>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algn="just"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Основание: п.1.ст.21; пп.1,5,6 ст.31; п.2 ст.91 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Федерального закона от 29.12.2012 № 273-ФЗ «Об образовании в Российской Федерации»</a:t>
            </a:r>
          </a:p>
          <a:p>
            <a:pPr eaLnBrk="1" hangingPunct="1">
              <a:defRPr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 algn="just"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54737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000099"/>
                </a:solidFill>
              </a:rPr>
              <a:t>В Тамбовской области в 2010 году лицензии на право ведения образовательной деятельности получили 3 воскресные школы (в 2011 году переоформили на бессрочные) по программам дополнительного образования детей: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rgbClr val="000099"/>
              </a:solidFill>
            </a:endParaRPr>
          </a:p>
          <a:p>
            <a:pPr eaLnBrk="1" hangingPunct="1">
              <a:defRPr/>
            </a:pPr>
            <a:r>
              <a:rPr lang="ru-RU" altLang="ru-RU" sz="2400" dirty="0" smtClean="0"/>
              <a:t>Негосударственное образовательное учреждение Церковно-приходская воскресная школа Иоанно-Богословского храма г.Рассказово;</a:t>
            </a:r>
          </a:p>
          <a:p>
            <a:pPr eaLnBrk="1" hangingPunct="1">
              <a:defRPr/>
            </a:pPr>
            <a:r>
              <a:rPr lang="ru-RU" altLang="ru-RU" sz="2400" dirty="0" smtClean="0"/>
              <a:t>Негосударственное образовательное учреждение Церковно-приходская воскресная школа храма </a:t>
            </a:r>
            <a:r>
              <a:rPr lang="ru-RU" altLang="ru-RU" sz="2400" dirty="0" err="1" smtClean="0"/>
              <a:t>вмч.Дмитрия</a:t>
            </a:r>
            <a:r>
              <a:rPr lang="ru-RU" altLang="ru-RU" sz="2400" dirty="0" smtClean="0"/>
              <a:t> Солунского с. Иловай-Дмитриевское;</a:t>
            </a:r>
          </a:p>
          <a:p>
            <a:pPr eaLnBrk="1" hangingPunct="1">
              <a:defRPr/>
            </a:pPr>
            <a:r>
              <a:rPr lang="ru-RU" altLang="ru-RU" sz="2400" dirty="0" smtClean="0"/>
              <a:t>Негосударственное образовательное учреждение Церковно-приходская воскресная школа Лазаревского храма </a:t>
            </a:r>
            <a:r>
              <a:rPr lang="ru-RU" altLang="ru-RU" sz="2400" dirty="0" err="1" smtClean="0"/>
              <a:t>г.Тамбова</a:t>
            </a:r>
            <a:r>
              <a:rPr lang="ru-RU" alt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ru-RU" altLang="ru-RU" sz="2000" smtClean="0">
                <a:solidFill>
                  <a:srgbClr val="000099"/>
                </a:solidFill>
              </a:rPr>
              <a:t>Действующие нормативные правовые акты, регламентирующие лицензирование образовательной деятельности: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2200" dirty="0" smtClean="0"/>
              <a:t>Федеральный закон от 29.12.2012 № 273-ФЗ «Об образовании в Российской Федерации»;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200" dirty="0" smtClean="0"/>
              <a:t>Федеральный закон от 04.05.2011 № 99-ФЗ «О лицензировании отдельных видов деятельности»;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200" dirty="0" smtClean="0"/>
              <a:t>Положение о лицензировании образовательной деятельности, утвержденное постановлением Правительства Российской Федерации от 16.03.2011 №174;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200" dirty="0" smtClean="0"/>
              <a:t>Приказ Министерства образования и науки РФ от 11.12.2012 № 1032 «Об утверждении форм заявлений о предоставлении лицензии на осуществление образовательной деятельности, о переоформлении лицензии на осуществление образовательной деятельности и справки о материально-техническом обеспечении образовательной деятельности по заявленным для лицензирования образовательным программам».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255588"/>
            <a:ext cx="8712200" cy="6402387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Документы, представляемые для лицензирования образовательной деятельности воскресных школ</a:t>
            </a:r>
          </a:p>
          <a:p>
            <a:pPr algn="ctr" eaLnBrk="1" hangingPunct="1"/>
            <a:endParaRPr lang="ru-RU" altLang="ru-RU" sz="1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получения лицензии на осуществление образовательной деятельности соискатель лицензии представляет в лицензирующий орган заполненное по установленной форме заявление и прилагаемые к нему документы:</a:t>
            </a:r>
          </a:p>
          <a:p>
            <a:pPr algn="just" eaLnBrk="1" hangingPunct="1"/>
            <a:endParaRPr lang="ru-RU" alt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 о предоставлении лицензии на осуществление образовательной деятельности </a:t>
            </a:r>
            <a:r>
              <a:rPr lang="ru-RU" altLang="ru-RU" sz="1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(приложение № 1 к приказу Минобразования и науки РФ от 11 декабря 2012 г. № 1032)</a:t>
            </a:r>
            <a:endParaRPr lang="ru-RU" alt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устава и всех изменений в устав с документами, утверждающими их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свидетельства (выписки) о внесении записи в Единый государственный реестр юридических лиц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свидетельства о постановке соискателя лицензии на учет в налоговом органе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Копии документов, подтверждающих наличие у соискателя лицензии в собственности или на ином законном основании оснащенных зданий, строений, сооружений, помещений и территорий, соответствующих установленным лицензионным нормативам обеспечения образовательной деятельности по заявленным для лицензирования образовательным программам, а также копии правоустанавливающих документов в случае, если право на указанные здания, строения, сооружения, помещения и территории и сделки с ними не подлежит государственной регистрации в соответствии с законодательством Российской Федерации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заключения органа, осуществляющего государственный пожарный надзор 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(заявитель вправе предоставить по собственной инициативе на основании п. 2 ч. 1 ст. 7 Федерального закона от 27.07.2010 № 210-ФЗ)</a:t>
            </a:r>
            <a:endParaRPr lang="ru-RU" alt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заключения органа, осуществляющего государственный санитарно-эпидемиологический надзор 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(заявитель вправе предоставить по собственной инициативе на основании п. 2 ч. 1 ст. 7 Федерального закона от 27.07.2010 № 210-ФЗ)</a:t>
            </a:r>
            <a:endParaRPr lang="ru-RU" alt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Копия документа, подтверждающего проведение учредителем государственного или муниципального учреждения в соответствии с п. 4 ст. 13 ФЗ «Об основных гарантиях ребенка в Российской Федерации» экспертной оценки последствий договора аренды для обеспечения образования, воспитания, развития, отдыха и оздоровления детей, оказания им медицинской, лечебно-профилактической помощи, социальной защиты и социального обслуживания детей 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(в случае аренды помещения для организации образовательной деятельности в государственном или муниципальном учреждении, являющемся объектом социальной инфраструктуры для детей)</a:t>
            </a:r>
            <a:endParaRPr lang="ru-RU" alt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Справка о материально-техническом обеспечении образовательной деятельности по заявленным для лицензирования образовательным программам </a:t>
            </a:r>
            <a:r>
              <a:rPr lang="ru-RU" altLang="ru-RU" sz="1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(приложение № 3 к приказу Минобразования и науки РФ от 11 декабря 2012 г. № 1032)</a:t>
            </a:r>
            <a:endParaRPr lang="ru-RU" alt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уплату государственной пошлины</a:t>
            </a:r>
          </a:p>
          <a:p>
            <a:pPr algn="just" eaLnBrk="1" hangingPunct="1">
              <a:buFont typeface="Arial" charset="0"/>
              <a:buAutoNum type="arabicPeriod"/>
            </a:pPr>
            <a:r>
              <a:rPr lang="ru-RU" alt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Частью 13 статьи 91 Федерального закона от 29.12.2012 № 273-ФЗ «Об образовании в Российской Федерации» определено, что лицензирование образовательной деятельности образовательных организаций, учредителями которых являются религиозные организации, осуществляется по представлениям соответствующих религиозных организаций (в случае, если такие религиозные организации входят в структуру централизованных религиозных организаций, по представлениям соответствующих централизованных религиозных организаций).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725" y="127000"/>
            <a:ext cx="8718550" cy="660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8235950" cy="338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550" y="836613"/>
            <a:ext cx="77914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000099"/>
                </a:solidFill>
              </a:rPr>
              <a:t>Анализ изменений в регулировании процедуры лицензирования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3886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Сократилось количество представляемых документов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Сократилось количество запрашиваемых документов (орган самостоятельно запрашивает документы в порядке межведомственного взаимодействия)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ru-RU" sz="2400" dirty="0" smtClean="0"/>
              <a:t>Заявление и прилагаемые к нему документы соискатель лицензии вправе направить в лицензирующий орган в форме электронного документа, подписанного электронной подписью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 eaLnBrk="1" hangingPunct="1"/>
            <a:r>
              <a:rPr lang="ru-RU" altLang="ru-RU" sz="2000" b="1" smtClean="0">
                <a:solidFill>
                  <a:srgbClr val="000099"/>
                </a:solidFill>
              </a:rPr>
              <a:t>Получение воскресными школами лицензии на осуществление образовательной деятельности дает им ряд преимуществ: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51875" cy="5040312"/>
          </a:xfrm>
          <a:solidFill>
            <a:schemeClr val="accent3">
              <a:lumMod val="9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400" dirty="0" smtClean="0"/>
              <a:t>Повышает статус воскресных школ путем включения в единую систему российского образования в свете развития церковно-государственных отношений;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400" dirty="0" smtClean="0"/>
              <a:t>Устанавливает механизм государственного финансирования. Наличие у некоммерческой организации лицензии на осуществление образовательной деятельности – один из критериев отбора некоммерческих организаций, не являющихся автономными и бюджетными учреждениями (в том числе воскресных школ), имеющих право на получение субсидий;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400" dirty="0" smtClean="0"/>
              <a:t>Устанавливает механизм признания трудового стажа педагогов;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altLang="ru-RU" sz="2400" dirty="0" smtClean="0"/>
              <a:t>Возможность расширения сотрудничества с другими образовательными организациями в рамках сетевого взаимодействия.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3" y="1916113"/>
            <a:ext cx="7458075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8313" y="620713"/>
            <a:ext cx="8385175" cy="92392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/>
              <a:t>ПЕРСПЕКТИВНЫЕ ВАРИАНТЫ ЛИЦЕНЗИРОВАНИЯ ОБРАЗОВАТЕЛЬНОЙ </a:t>
            </a:r>
          </a:p>
          <a:p>
            <a:pPr algn="ctr">
              <a:defRPr/>
            </a:pPr>
            <a:r>
              <a:rPr lang="ru-RU" dirty="0"/>
              <a:t>ДЕЯТЕЛЬНОСТИ ВОСКРЕСНЫХ ШКОЛ (ЦЕНТРОВ) С УЧЕТОМ </a:t>
            </a:r>
          </a:p>
          <a:p>
            <a:pPr algn="ctr">
              <a:defRPr/>
            </a:pPr>
            <a:r>
              <a:rPr lang="ru-RU" dirty="0"/>
              <a:t>НОВОГО ЗАКОНА «ОБ ОБРАЗОВАНИИ В РФ»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278</TotalTime>
  <Words>853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Пиксел</vt:lpstr>
      <vt:lpstr>Слайд 1</vt:lpstr>
      <vt:lpstr>Слайд 2</vt:lpstr>
      <vt:lpstr>Действующие нормативные правовые акты, регламентирующие лицензирование образовательной деятельности:</vt:lpstr>
      <vt:lpstr>Слайд 4</vt:lpstr>
      <vt:lpstr>Слайд 5</vt:lpstr>
      <vt:lpstr>Слайд 6</vt:lpstr>
      <vt:lpstr>Анализ изменений в регулировании процедуры лицензирования</vt:lpstr>
      <vt:lpstr>Получение воскресными школами лицензии на осуществление образовательной деятельности дает им ряд преимуществ:</vt:lpstr>
      <vt:lpstr>Слайд 9</vt:lpstr>
      <vt:lpstr>СЕТЕВОЙ ВАРИАНТ ЛИЦЕНЗИРОВАНИЯ   ВШ (ЦЕНТР + ФИЛИАЛЫ)</vt:lpstr>
      <vt:lpstr>УПРОЩЕННЫЙ ВАРИАНТ ЛИЦЕНЗИРОВАНИЯ   ВШ (ЦЕНТР – СТРУКТУРНОЕ ПОДРАЗДЕЛЕНИЕ ПРИХОДА) </vt:lpstr>
    </vt:vector>
  </TitlesOfParts>
  <Company>УпрОбр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Милохина</dc:creator>
  <cp:lastModifiedBy>Fedot</cp:lastModifiedBy>
  <cp:revision>18</cp:revision>
  <dcterms:created xsi:type="dcterms:W3CDTF">2013-09-13T14:03:06Z</dcterms:created>
  <dcterms:modified xsi:type="dcterms:W3CDTF">2013-10-17T05:33:45Z</dcterms:modified>
</cp:coreProperties>
</file>